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Lato"/>
      <p:regular r:id="rId64"/>
      <p:bold r:id="rId65"/>
      <p:italic r:id="rId66"/>
      <p:boldItalic r:id="rId67"/>
    </p:embeddedFont>
    <p:embeddedFont>
      <p:font typeface="Lato Light"/>
      <p:regular r:id="rId68"/>
      <p:bold r:id="rId69"/>
      <p:italic r:id="rId70"/>
      <p:boldItalic r:id="rId71"/>
    </p:embeddedFont>
    <p:embeddedFont>
      <p:font typeface="Helvetica Neue"/>
      <p:regular r:id="rId72"/>
      <p:bold r:id="rId73"/>
      <p:italic r:id="rId74"/>
      <p:boldItalic r:id="rId75"/>
    </p:embeddedFont>
    <p:embeddedFont>
      <p:font typeface="Helvetica Neue Light"/>
      <p:regular r:id="rId76"/>
      <p:bold r:id="rId77"/>
      <p:italic r:id="rId78"/>
      <p:boldItalic r:id="rId79"/>
    </p:embeddedFont>
    <p:embeddedFont>
      <p:font typeface="DM Sans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DMSans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DMSans-regular.fntdata"/><Relationship Id="rId82" Type="http://schemas.openxmlformats.org/officeDocument/2006/relationships/font" Target="fonts/DMSans-italic.fntdata"/><Relationship Id="rId81" Type="http://schemas.openxmlformats.org/officeDocument/2006/relationships/font" Target="fonts/DM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6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5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8.xml"/><Relationship Id="rId77" Type="http://schemas.openxmlformats.org/officeDocument/2006/relationships/font" Target="fonts/HelveticaNeueLight-bold.fntdata"/><Relationship Id="rId32" Type="http://schemas.openxmlformats.org/officeDocument/2006/relationships/slide" Target="slides/slide27.xml"/><Relationship Id="rId76" Type="http://schemas.openxmlformats.org/officeDocument/2006/relationships/font" Target="fonts/HelveticaNeueLight-regular.fntdata"/><Relationship Id="rId35" Type="http://schemas.openxmlformats.org/officeDocument/2006/relationships/slide" Target="slides/slide30.xml"/><Relationship Id="rId79" Type="http://schemas.openxmlformats.org/officeDocument/2006/relationships/font" Target="fonts/HelveticaNeueLight-boldItalic.fntdata"/><Relationship Id="rId34" Type="http://schemas.openxmlformats.org/officeDocument/2006/relationships/slide" Target="slides/slide29.xml"/><Relationship Id="rId78" Type="http://schemas.openxmlformats.org/officeDocument/2006/relationships/font" Target="fonts/HelveticaNeueLight-italic.fntdata"/><Relationship Id="rId71" Type="http://schemas.openxmlformats.org/officeDocument/2006/relationships/font" Target="fonts/LatoLight-boldItalic.fntdata"/><Relationship Id="rId70" Type="http://schemas.openxmlformats.org/officeDocument/2006/relationships/font" Target="fonts/LatoLigh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Lato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Lato-italic.fntdata"/><Relationship Id="rId21" Type="http://schemas.openxmlformats.org/officeDocument/2006/relationships/slide" Target="slides/slide16.xml"/><Relationship Id="rId65" Type="http://schemas.openxmlformats.org/officeDocument/2006/relationships/font" Target="fonts/Lato-bold.fntdata"/><Relationship Id="rId24" Type="http://schemas.openxmlformats.org/officeDocument/2006/relationships/slide" Target="slides/slide19.xml"/><Relationship Id="rId68" Type="http://schemas.openxmlformats.org/officeDocument/2006/relationships/font" Target="fonts/LatoLight-regular.fntdata"/><Relationship Id="rId23" Type="http://schemas.openxmlformats.org/officeDocument/2006/relationships/slide" Target="slides/slide18.xml"/><Relationship Id="rId67" Type="http://schemas.openxmlformats.org/officeDocument/2006/relationships/font" Target="fonts/Lato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380eb4ce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380eb4ce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80eb4cee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80eb4cee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80eb4cee1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80eb4cee1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80eb4cee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80eb4cee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6323871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46323871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63238713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463238713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63238713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463238713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63238713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63238713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63238713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63238713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63238713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63238713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63238713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63238713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80eb4ce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80eb4ce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80eb4cee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80eb4cee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63238713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463238713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63238713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63238713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63238713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63238713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63238713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63238713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463238713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463238713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63238713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463238713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63238713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463238713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63238713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463238713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63238713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463238713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80eb4cee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80eb4ce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63238713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463238713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63238713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463238713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63238713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63238713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63238713c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463238713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820be3f6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820be3f6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63238713c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63238713c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463238713c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463238713c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63238713c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63238713c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463238713c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463238713c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63238713c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463238713c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80eb4ce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80eb4ce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63238713c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63238713c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63238713c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63238713c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463238713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463238713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463238713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463238713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463238713c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463238713c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463238713c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463238713c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463238713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463238713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463238713c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463238713c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46aa8491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46aa849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46aa84916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46aa849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80eb4cee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80eb4cee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46aa84916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46aa84916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46aa84916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46aa8491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463238713c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463238713c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463238713c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463238713c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463238713c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463238713c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463238713c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463238713c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463238713c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463238713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463238713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463238713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463238713c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463238713c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820be3f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820be3f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e3f80da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e3f80da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80eb4cee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80eb4cee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80eb4cee1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80eb4cee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rome.google.com/webstore/detail/dom-node-tree-viewer/jbplakkefflidgnjhckoahendgekokfc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s.google.com/web/tools/chrome-devtools/inspect-styles/edit-dom?hl=es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gif"/><Relationship Id="rId4" Type="http://schemas.openxmlformats.org/officeDocument/2006/relationships/hyperlink" Target="https://developers.google.com/web/tools/chrome-devtools/inspect-styles/edit-dom?hl=e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mozilla.org/es/docs/Web/API/Documen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20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Relationship Id="rId4" Type="http://schemas.openxmlformats.org/officeDocument/2006/relationships/hyperlink" Target="https://es.javascript.info/dom-nodes" TargetMode="External"/><Relationship Id="rId5" Type="http://schemas.openxmlformats.org/officeDocument/2006/relationships/hyperlink" Target="https://es.javascript.info/dom-navigation" TargetMode="External"/><Relationship Id="rId6" Type="http://schemas.openxmlformats.org/officeDocument/2006/relationships/hyperlink" Target="https://es.javascript.info/basic-dom-node-properties" TargetMode="External"/><Relationship Id="rId7" Type="http://schemas.openxmlformats.org/officeDocument/2006/relationships/hyperlink" Target="https://developer.mozilla.org/es/docs/Referencia_DOM_de_Gecko/Introducci%C3%B3n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" name="Google Shape;46;p15"/>
          <p:cNvSpPr txBox="1"/>
          <p:nvPr/>
        </p:nvSpPr>
        <p:spPr>
          <a:xfrm>
            <a:off x="3655975" y="2541075"/>
            <a:ext cx="231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/>
        </p:nvSpPr>
        <p:spPr>
          <a:xfrm>
            <a:off x="475504" y="468275"/>
            <a:ext cx="652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funciona?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475500" y="1609963"/>
            <a:ext cx="819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Todos estos objetos son accesibles empleando JavaScript mediante el objeto global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document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475500" y="2554125"/>
            <a:ext cx="6129900" cy="8808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475500" y="2776950"/>
            <a:ext cx="7817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Por ejemplo,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document.body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el nodo que representa la etiqueta &lt;body&gt;.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475500" y="468275"/>
            <a:ext cx="652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HTML a DOM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25997" t="0"/>
          <a:stretch/>
        </p:blipFill>
        <p:spPr>
          <a:xfrm>
            <a:off x="5703475" y="1437850"/>
            <a:ext cx="2847775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475500" y="1207175"/>
            <a:ext cx="4297500" cy="299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58" name="Google Shape;158;p25"/>
          <p:cNvCxnSpPr/>
          <p:nvPr/>
        </p:nvCxnSpPr>
        <p:spPr>
          <a:xfrm>
            <a:off x="4859275" y="2860125"/>
            <a:ext cx="844200" cy="282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5"/>
          <p:cNvSpPr txBox="1"/>
          <p:nvPr/>
        </p:nvSpPr>
        <p:spPr>
          <a:xfrm>
            <a:off x="475500" y="4199200"/>
            <a:ext cx="7442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Herramienta: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Live DOM Viewer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 del DOM y Nodos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6897600" y="3642000"/>
            <a:ext cx="1909200" cy="8958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4601075" y="3634225"/>
            <a:ext cx="1909200" cy="8958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475500" y="605700"/>
            <a:ext cx="819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 DOM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295175" y="1912800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etiqueta HTML se transforma en un nodo de tipo "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Elemento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". La conversión se realiza de forma jerárquica.</a:t>
            </a:r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2421350" y="1912800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esta forma, del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nodo raíz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solamente pueden derivar los nodos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HEAD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BODY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552438" y="1912788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etiqueta HTML se transforma en un nodo que deriva del correspondiente a su "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etiqueta padre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6636600" y="1912800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transformación de las etiquetas HTML habituales genera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dos nodos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4552450" y="3642000"/>
            <a:ext cx="20550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Nodo elemento: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correspondiente a la propia etiqueta HTML.</a:t>
            </a:r>
            <a:endParaRPr sz="900"/>
          </a:p>
        </p:txBody>
      </p:sp>
      <p:sp>
        <p:nvSpPr>
          <p:cNvPr id="177" name="Google Shape;177;p27"/>
          <p:cNvSpPr txBox="1"/>
          <p:nvPr/>
        </p:nvSpPr>
        <p:spPr>
          <a:xfrm>
            <a:off x="6824700" y="3642000"/>
            <a:ext cx="20550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Nodo texto: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contiene el texto encerrado por esa etiqueta HTML.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78" name="Google Shape;178;p27"/>
          <p:cNvCxnSpPr/>
          <p:nvPr/>
        </p:nvCxnSpPr>
        <p:spPr>
          <a:xfrm>
            <a:off x="1336250" y="1626900"/>
            <a:ext cx="65520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7"/>
          <p:cNvCxnSpPr>
            <a:stCxn id="172" idx="0"/>
          </p:cNvCxnSpPr>
          <p:nvPr/>
        </p:nvCxnSpPr>
        <p:spPr>
          <a:xfrm flipH="1" rot="10800000">
            <a:off x="1380275" y="1626900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7"/>
          <p:cNvCxnSpPr/>
          <p:nvPr/>
        </p:nvCxnSpPr>
        <p:spPr>
          <a:xfrm flipH="1" rot="10800000">
            <a:off x="3486450" y="1622550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7"/>
          <p:cNvCxnSpPr/>
          <p:nvPr/>
        </p:nvCxnSpPr>
        <p:spPr>
          <a:xfrm flipH="1" rot="10800000">
            <a:off x="5656650" y="1622550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7"/>
          <p:cNvCxnSpPr/>
          <p:nvPr/>
        </p:nvCxnSpPr>
        <p:spPr>
          <a:xfrm flipH="1" rot="10800000">
            <a:off x="7876175" y="1622550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7"/>
          <p:cNvCxnSpPr/>
          <p:nvPr/>
        </p:nvCxnSpPr>
        <p:spPr>
          <a:xfrm flipH="1" rot="10800000">
            <a:off x="4571550" y="1344600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7"/>
          <p:cNvCxnSpPr/>
          <p:nvPr/>
        </p:nvCxnSpPr>
        <p:spPr>
          <a:xfrm>
            <a:off x="5556125" y="3348325"/>
            <a:ext cx="23400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7"/>
          <p:cNvCxnSpPr/>
          <p:nvPr/>
        </p:nvCxnSpPr>
        <p:spPr>
          <a:xfrm flipH="1" rot="10800000">
            <a:off x="5555225" y="3348325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7"/>
          <p:cNvCxnSpPr/>
          <p:nvPr/>
        </p:nvCxnSpPr>
        <p:spPr>
          <a:xfrm flipH="1" rot="10800000">
            <a:off x="7876175" y="3348325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7"/>
          <p:cNvCxnSpPr/>
          <p:nvPr/>
        </p:nvCxnSpPr>
        <p:spPr>
          <a:xfrm flipH="1" rot="10800000">
            <a:off x="7876175" y="3066025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/>
        </p:nvSpPr>
        <p:spPr>
          <a:xfrm>
            <a:off x="475504" y="468263"/>
            <a:ext cx="640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475500" y="4635838"/>
            <a:ext cx="744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Herramienta: 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DOM node tree viewer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793550" y="2149638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475500" y="1864675"/>
            <a:ext cx="81345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La etiqueta &lt;p&gt; se transforma en los siguientes nodos del DOM:</a:t>
            </a:r>
            <a:endParaRPr sz="130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475500" y="1302775"/>
            <a:ext cx="8192700" cy="56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&gt;Esta página es &lt;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&gt;muy sencilla&lt;/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063" y="2630462"/>
            <a:ext cx="4631926" cy="15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/>
        </p:nvSpPr>
        <p:spPr>
          <a:xfrm>
            <a:off x="475524" y="468263"/>
            <a:ext cx="80757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 el DOM desde el navegador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475501" y="4650638"/>
            <a:ext cx="744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Referencia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Editar el DOM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 (Chrome)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852176" y="2149638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75526" y="1692450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navegadores modernos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brindan medios para editar el DOM de cualquier página en tiempo real.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Chrome podemos hacerlo mediante la Herramienta para desarrolladores en la pestaña “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726" y="1179263"/>
            <a:ext cx="3545727" cy="34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3649500" y="91861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 el DOM desde el navegador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3649500" y="2211613"/>
            <a:ext cx="4987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bien la estructura DOM está simplificada,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es un medio muy útil para verificar y probar actualizaciones en la estructura.</a:t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 b="0" l="11722" r="34869" t="0"/>
          <a:stretch/>
        </p:blipFill>
        <p:spPr>
          <a:xfrm>
            <a:off x="475500" y="565375"/>
            <a:ext cx="2923975" cy="410069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3649500" y="4666075"/>
            <a:ext cx="438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Referencia: 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Editar el DOM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 (Chrome)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/>
          <p:nvPr/>
        </p:nvSpPr>
        <p:spPr>
          <a:xfrm>
            <a:off x="536950" y="1349775"/>
            <a:ext cx="6887700" cy="215100"/>
          </a:xfrm>
          <a:prstGeom prst="rect">
            <a:avLst/>
          </a:prstGeom>
          <a:solidFill>
            <a:srgbClr val="EAFF6A"/>
          </a:solidFill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475499" y="468275"/>
            <a:ext cx="80757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aplicado: 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Acceso por objeto document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85215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475500" y="2815275"/>
            <a:ext cx="819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acceso a body usando la referencia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document.body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requiere que el script se incluya al final del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&lt;body&gt;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el HTML.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475450" y="1705775"/>
            <a:ext cx="8193000" cy="106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.body);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475450" y="3415575"/>
            <a:ext cx="8193000" cy="118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js/main.js</a:t>
            </a:r>
            <a:r>
              <a:rPr lang="es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/>
        </p:nvSpPr>
        <p:spPr>
          <a:xfrm>
            <a:off x="475350" y="468275"/>
            <a:ext cx="819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Nodos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460825" y="1207175"/>
            <a:ext cx="611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especificación completa de DOM define 12 tipos de nodos, los más usados son: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731712" y="2004963"/>
            <a:ext cx="1359000" cy="33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Document</a:t>
            </a:r>
            <a:endParaRPr b="1" i="0" sz="11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2276861" y="2004963"/>
            <a:ext cx="1359000" cy="33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Element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3821984" y="2004975"/>
            <a:ext cx="1359000" cy="33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Attr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5345289" y="2004963"/>
            <a:ext cx="1359000" cy="33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Text</a:t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6868602" y="2004963"/>
            <a:ext cx="1359000" cy="33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Comment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7" name="Google Shape;237;p32"/>
          <p:cNvCxnSpPr/>
          <p:nvPr/>
        </p:nvCxnSpPr>
        <p:spPr>
          <a:xfrm flipH="1" rot="10800000">
            <a:off x="1406962" y="2326563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2"/>
          <p:cNvCxnSpPr/>
          <p:nvPr/>
        </p:nvCxnSpPr>
        <p:spPr>
          <a:xfrm flipH="1" rot="10800000">
            <a:off x="2965037" y="2326563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2"/>
          <p:cNvCxnSpPr/>
          <p:nvPr/>
        </p:nvCxnSpPr>
        <p:spPr>
          <a:xfrm flipH="1" rot="10800000">
            <a:off x="6033412" y="2326563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2"/>
          <p:cNvCxnSpPr/>
          <p:nvPr/>
        </p:nvCxnSpPr>
        <p:spPr>
          <a:xfrm flipH="1" rot="10800000">
            <a:off x="7543987" y="2326563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2"/>
          <p:cNvCxnSpPr/>
          <p:nvPr/>
        </p:nvCxnSpPr>
        <p:spPr>
          <a:xfrm flipH="1" rot="10800000">
            <a:off x="4499225" y="2326563"/>
            <a:ext cx="9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2"/>
          <p:cNvSpPr/>
          <p:nvPr/>
        </p:nvSpPr>
        <p:spPr>
          <a:xfrm>
            <a:off x="753475" y="2612475"/>
            <a:ext cx="1359000" cy="182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Nodo raíz del que derivan todos los demás nodos del árbol.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2311550" y="2612475"/>
            <a:ext cx="1359000" cy="182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Representa cada una de las etiquetas XHTML. Puede contener atributos y</a:t>
            </a: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derivar otros nodos</a:t>
            </a: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de él.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3821975" y="2612475"/>
            <a:ext cx="1359000" cy="182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Se define un nodo de este tipo para representar cada uno de los atributos de las etiquetas HTML, es decir, uno por cada par atributo=valor.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" name="Google Shape;245;p32"/>
          <p:cNvSpPr/>
          <p:nvPr/>
        </p:nvSpPr>
        <p:spPr>
          <a:xfrm>
            <a:off x="5383575" y="2612475"/>
            <a:ext cx="1359000" cy="182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Nodo que contiene el texto encerrado por una etiqueta HTML.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6890475" y="2612475"/>
            <a:ext cx="1359000" cy="182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Representa los comentarios incluidos en la página HTML.</a:t>
            </a:r>
            <a:endParaRPr sz="11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475500" y="190215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AL CÓDIGO!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54" name="Google Shape;254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5" name="Google Shape;255;p3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Modelo de objetos del documento (DOM)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" name="Google Shape;54;p1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09.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" name="Google Shape;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Acceso al DOM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/>
        </p:nvSpPr>
        <p:spPr>
          <a:xfrm>
            <a:off x="475350" y="468275"/>
            <a:ext cx="819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Acceder a los Nodos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475500" y="1207175"/>
            <a:ext cx="819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Existen distintos métodos para acceder a los elementos del DOM empleando en la clase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Document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Los más comunes son: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35"/>
          <p:cNvSpPr/>
          <p:nvPr/>
        </p:nvSpPr>
        <p:spPr>
          <a:xfrm>
            <a:off x="3016525" y="3608925"/>
            <a:ext cx="3115500" cy="330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getElementsByTagName()</a:t>
            </a:r>
            <a:endParaRPr/>
          </a:p>
        </p:txBody>
      </p:sp>
      <p:sp>
        <p:nvSpPr>
          <p:cNvPr id="268" name="Google Shape;268;p35"/>
          <p:cNvSpPr/>
          <p:nvPr/>
        </p:nvSpPr>
        <p:spPr>
          <a:xfrm>
            <a:off x="3011650" y="3174625"/>
            <a:ext cx="3115500" cy="330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getElementsByClassName()</a:t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3564950" y="2715575"/>
            <a:ext cx="2006400" cy="330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getElementById()</a:t>
            </a:r>
            <a:endParaRPr/>
          </a:p>
        </p:txBody>
      </p:sp>
      <p:cxnSp>
        <p:nvCxnSpPr>
          <p:cNvPr id="270" name="Google Shape;270;p35"/>
          <p:cNvCxnSpPr>
            <a:stCxn id="266" idx="2"/>
            <a:endCxn id="269" idx="0"/>
          </p:cNvCxnSpPr>
          <p:nvPr/>
        </p:nvCxnSpPr>
        <p:spPr>
          <a:xfrm flipH="1">
            <a:off x="4568100" y="2222975"/>
            <a:ext cx="3900" cy="49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/>
        </p:nvSpPr>
        <p:spPr>
          <a:xfrm>
            <a:off x="534149" y="468275"/>
            <a:ext cx="80757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Getelementbyid()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79355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475500" y="1179275"/>
            <a:ext cx="819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getElementById()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sirve para acceder a un elemento de la estructura HTML, 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utilizando su atributo ID como identificación.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475500" y="1779575"/>
            <a:ext cx="8193000" cy="281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&gt;Hola Mundo&lt;/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div     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(div.innerHTML);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(parrafo.innerHTML);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/>
        </p:nvSpPr>
        <p:spPr>
          <a:xfrm>
            <a:off x="475500" y="468275"/>
            <a:ext cx="8163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Getelementsbyclassname()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82290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446250" y="1179275"/>
            <a:ext cx="825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30754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getElementsByClassName()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sirve para acceder a un conjunto de elementos de la estructura HTML, 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utilizando su atributo class como identificación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Se retornará un Array de elementos con todas las coincidencias: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475500" y="2195075"/>
            <a:ext cx="8193000" cy="275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3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" sz="11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&gt;AR&lt;/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" sz="11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&gt;CL&lt;/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	&lt;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" sz="11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&gt;UY&lt;/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3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 </a:t>
            </a:r>
            <a:r>
              <a:rPr lang="es" sz="11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getElementsByClassName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" sz="11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(paises[</a:t>
            </a:r>
            <a:r>
              <a:rPr lang="es" sz="11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1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(paises[</a:t>
            </a:r>
            <a:r>
              <a:rPr lang="es" sz="11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1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(paises[</a:t>
            </a:r>
            <a:r>
              <a:rPr lang="es" sz="11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1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1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/>
        </p:nvSpPr>
        <p:spPr>
          <a:xfrm>
            <a:off x="475500" y="468275"/>
            <a:ext cx="8163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Getelementsbytagname()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82290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460950" y="1179275"/>
            <a:ext cx="822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811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getElementsByTagName()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sirve para acceder a un conjunto de elementos de la estructura HTML, 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utilizando su nombre de etiqueta como identificación.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Esta opción es la menos específica de todas, ya que es muy probable que las etiquetas se repitan en el código HTML.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475600" y="2195075"/>
            <a:ext cx="8163600" cy="240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&gt;CONTENEDOR 2&lt;/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&gt;CONTENEDOR 3&lt;/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contenedores </a:t>
            </a:r>
            <a:r>
              <a:rPr lang="es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getElementsByTagName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/>
          <p:nvPr/>
        </p:nvSpPr>
        <p:spPr>
          <a:xfrm>
            <a:off x="534150" y="1337900"/>
            <a:ext cx="7929600" cy="215100"/>
          </a:xfrm>
          <a:prstGeom prst="rect">
            <a:avLst/>
          </a:prstGeom>
          <a:solidFill>
            <a:srgbClr val="EAFF6A"/>
          </a:solidFill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9"/>
          <p:cNvSpPr txBox="1"/>
          <p:nvPr/>
        </p:nvSpPr>
        <p:spPr>
          <a:xfrm>
            <a:off x="475550" y="468275"/>
            <a:ext cx="81930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aplicado: </a:t>
            </a:r>
            <a:endParaRPr b="1" sz="3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Recorre HTMLcollection con For...Of</a:t>
            </a:r>
            <a:endParaRPr b="1" sz="3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793551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475500" y="1650275"/>
            <a:ext cx="8193000" cy="294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      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getElementsByClassName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contenedores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getElementsByTagName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pais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paises)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pais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.innerHTML);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contenedores)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.innerHTML);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Modificar Nodos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/>
        </p:nvSpPr>
        <p:spPr>
          <a:xfrm>
            <a:off x="475500" y="468275"/>
            <a:ext cx="8193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Innet Text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822925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475375" y="1179275"/>
            <a:ext cx="819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5033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propiedad </a:t>
            </a: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innerText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 nodo nos permite modificar su nodo de texto. Es decir, acceder y/o modificar el contenido textual de algún elemento del DOM.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475500" y="1858600"/>
            <a:ext cx="8193000" cy="273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h1 id=”titulo”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&gt;Hola Mundo!&lt;/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5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titulo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titulo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titulo.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“Hola Mundo!”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contenido del elemento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titulo.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“Hola Coder!”</a:t>
            </a:r>
            <a:endParaRPr sz="15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titulo.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“Hola Coder!”</a:t>
            </a:r>
            <a:endParaRPr sz="15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Innet HTML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473350" y="1595250"/>
            <a:ext cx="7245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innerHTML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permite definir el 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código html interno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del elemento seleccionado. El navegador lo interpreta como código HTML y no como contenido de texto, permitiendo desde un string crear una nueva estructura de etiquetas y contenido. 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Innet HTML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473350" y="1595250"/>
            <a:ext cx="7245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 pasar un string con formato de etiquetas html y contenido a través de la propiedad innerHTML, el navegador 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genera nuevos nodos con su contenido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dentro del elemento seleccionado.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/>
        </p:nvSpPr>
        <p:spPr>
          <a:xfrm>
            <a:off x="475500" y="1515425"/>
            <a:ext cx="38346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Operar: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Abstracción: Resumen de un grupo complejo de instrucciones bajo una palabra clave (función) que sugiere cuál es el problema a resolver por la misma. 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Función de orden superior: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aquella que bien retorna una función, o recibe una función por parámetro. También es conocida como función de alto orden o higher-order functions.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" name="Google Shape;61;p17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N°8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" name="Google Shape;62;p17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" name="Google Shape;63;p17"/>
          <p:cNvSpPr txBox="1"/>
          <p:nvPr/>
        </p:nvSpPr>
        <p:spPr>
          <a:xfrm>
            <a:off x="4510700" y="1515425"/>
            <a:ext cx="38346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Objeto Math</a:t>
            </a:r>
            <a:r>
              <a:rPr b="1" lang="es" sz="11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Contenedor de herramientas y serie de métodos propio de Javascript para realizar funciones matemáticas complejas.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Clase Date: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Clase propia de Javascript que nos permite representar y manipular fechas.</a:t>
            </a:r>
            <a:endParaRPr b="1" sz="14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/>
        </p:nvSpPr>
        <p:spPr>
          <a:xfrm>
            <a:off x="475500" y="468275"/>
            <a:ext cx="8134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Innet HTML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85215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5" name="Google Shape;335;p44"/>
          <p:cNvSpPr txBox="1"/>
          <p:nvPr/>
        </p:nvSpPr>
        <p:spPr>
          <a:xfrm>
            <a:off x="475650" y="1179275"/>
            <a:ext cx="8192700" cy="341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5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container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código HTML interno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innerHTML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“&lt;h2&gt;Hola mundo!&lt;/h2&gt;&lt;p&gt;Lorem ipsum&lt;/p&gt;”</a:t>
            </a:r>
            <a:endParaRPr sz="15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//Resultado en el DOM</a:t>
            </a:r>
            <a:endParaRPr sz="15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&lt;h2&gt;Hola mundo!&lt;/h2&gt;</a:t>
            </a:r>
            <a:endParaRPr sz="15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   &lt;p&gt;Lorem ipsum&lt;/p&gt;</a:t>
            </a:r>
            <a:endParaRPr sz="15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9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/>
        </p:nvSpPr>
        <p:spPr>
          <a:xfrm>
            <a:off x="475499" y="468263"/>
            <a:ext cx="80757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Name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45"/>
          <p:cNvSpPr txBox="1"/>
          <p:nvPr/>
        </p:nvSpPr>
        <p:spPr>
          <a:xfrm>
            <a:off x="852175" y="2125488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2" name="Google Shape;342;p45"/>
          <p:cNvSpPr txBox="1"/>
          <p:nvPr/>
        </p:nvSpPr>
        <p:spPr>
          <a:xfrm>
            <a:off x="475525" y="1668300"/>
            <a:ext cx="2836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través de la propiedad </a:t>
            </a: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className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algún nodo seleccionado podemos acceder al atributo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del mismo y definir cuáles van a ser sus clases: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3453000" y="1179275"/>
            <a:ext cx="5215500" cy="29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container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código HTML interno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innerHTML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“&lt;h2&gt;Hola mundo!&lt;/h2&gt;”</a:t>
            </a:r>
            <a:endParaRPr sz="12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atributo class</a:t>
            </a:r>
            <a:endParaRPr sz="12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className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“container row”</a:t>
            </a:r>
            <a:endParaRPr sz="12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//Resultado en el DOM</a:t>
            </a:r>
            <a:endParaRPr sz="12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 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class=“container row”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&lt;h2&gt;Hola mundo!&lt;/h2&gt;</a:t>
            </a:r>
            <a:endParaRPr sz="12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46"/>
          <p:cNvSpPr txBox="1"/>
          <p:nvPr/>
        </p:nvSpPr>
        <p:spPr>
          <a:xfrm>
            <a:off x="475500" y="1902150"/>
            <a:ext cx="768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 PRACTICAR LO VISTO!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50" name="Google Shape;350;p4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51" name="Google Shape;351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2" name="Google Shape;352;p4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/>
        </p:nvSpPr>
        <p:spPr>
          <a:xfrm>
            <a:off x="1461300" y="982450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¡Volvemos!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788" y="2077949"/>
            <a:ext cx="4336425" cy="22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Agregar o quitar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Nodos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/>
        </p:nvSpPr>
        <p:spPr>
          <a:xfrm>
            <a:off x="475500" y="468275"/>
            <a:ext cx="8193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elementos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50"/>
          <p:cNvSpPr txBox="1"/>
          <p:nvPr/>
        </p:nvSpPr>
        <p:spPr>
          <a:xfrm>
            <a:off x="82290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76" name="Google Shape;376;p50"/>
          <p:cNvSpPr txBox="1"/>
          <p:nvPr/>
        </p:nvSpPr>
        <p:spPr>
          <a:xfrm>
            <a:off x="460800" y="1144600"/>
            <a:ext cx="8222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811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crear elementos se utiliza la función 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document.createElement()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se debe indicar el nombre de etiqueta HTML que representará ese elemento.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2811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 debe agregarse como hijo el nodo creado con </a:t>
            </a: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append()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al body o a otro nodo del documento actual.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475500" y="2368300"/>
            <a:ext cx="8193000" cy="222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Crear nodo de tipo Elemento, etiqueta p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Insertar HTML interno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parrafo.innerHTML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&lt;h2&gt;¡Hola Coder!&lt;/h2&gt;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Añadir el nodo Element como hijo de body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(parrafo);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/>
        </p:nvSpPr>
        <p:spPr>
          <a:xfrm>
            <a:off x="475500" y="468275"/>
            <a:ext cx="810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Eliminar</a:t>
            </a: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elementos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764276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490200" y="1304438"/>
            <a:ext cx="816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2827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pueden eliminar nodos existentes y nuevos. El método </a:t>
            </a: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remove()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permite eliminar un nodo seleccionado del DOM: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51"/>
          <p:cNvSpPr txBox="1"/>
          <p:nvPr/>
        </p:nvSpPr>
        <p:spPr>
          <a:xfrm>
            <a:off x="475500" y="2029900"/>
            <a:ext cx="8193000" cy="256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//Elminando el propio elemento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getElementsByClassName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//Eliminando el primer elemento de clase paises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paises[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/>
        </p:nvSpPr>
        <p:spPr>
          <a:xfrm>
            <a:off x="475500" y="468275"/>
            <a:ext cx="810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Obtener datos de Inputs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52"/>
          <p:cNvSpPr txBox="1"/>
          <p:nvPr/>
        </p:nvSpPr>
        <p:spPr>
          <a:xfrm>
            <a:off x="764276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490200" y="1290200"/>
            <a:ext cx="8163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2827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obtener o modificar datos de un formulario HTML desde JS, podemos hacerlo mediante el DOM. Accediendo a la 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propiedad value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cada input seleccionado: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52"/>
          <p:cNvSpPr txBox="1"/>
          <p:nvPr/>
        </p:nvSpPr>
        <p:spPr>
          <a:xfrm>
            <a:off x="475500" y="2254600"/>
            <a:ext cx="8193000" cy="233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1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" sz="11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).value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).value  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/>
          <p:nvPr/>
        </p:nvSpPr>
        <p:spPr>
          <a:xfrm>
            <a:off x="530900" y="1288125"/>
            <a:ext cx="7965000" cy="215100"/>
          </a:xfrm>
          <a:prstGeom prst="rect">
            <a:avLst/>
          </a:prstGeom>
          <a:solidFill>
            <a:srgbClr val="EAFF6A"/>
          </a:solidFill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3"/>
          <p:cNvSpPr txBox="1"/>
          <p:nvPr/>
        </p:nvSpPr>
        <p:spPr>
          <a:xfrm>
            <a:off x="475500" y="468275"/>
            <a:ext cx="81930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aplicado: </a:t>
            </a:r>
            <a:endParaRPr b="1" sz="3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opciones desde un Array</a:t>
            </a:r>
            <a:endParaRPr b="1" sz="3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793551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475500" y="1678175"/>
            <a:ext cx="8193000" cy="291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el nodo donde vamos a agregar los nuevos elementos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padre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personas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//Array con la información a agregar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personas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BART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LISA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MAGGIE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//Iteramos el array con for...of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personas)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//Creamos un nodo &lt;li&gt; y agregamos al padre en cada ciclo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li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li.innerHTML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endParaRPr sz="12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padre.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(li);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3459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/>
        </p:nvSpPr>
        <p:spPr>
          <a:xfrm>
            <a:off x="2690561" y="12522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el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DOM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su alcance y su importancia para operar sobre elementos HTML.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" name="Google Shape;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1979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/>
        </p:nvSpPr>
        <p:spPr>
          <a:xfrm>
            <a:off x="2690561" y="18553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la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estructura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del DOM y los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tipos de nodos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038" y="26332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/>
        </p:nvSpPr>
        <p:spPr>
          <a:xfrm>
            <a:off x="2690561" y="252786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los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acceso y modificación de nodos.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3760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2690550" y="3265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cómo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agregar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quitar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nodos.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7" name="Google Shape;77;p18"/>
          <p:cNvCxnSpPr>
            <a:stCxn id="69" idx="2"/>
            <a:endCxn id="71" idx="0"/>
          </p:cNvCxnSpPr>
          <p:nvPr/>
        </p:nvCxnSpPr>
        <p:spPr>
          <a:xfrm flipH="1" rot="-5400000">
            <a:off x="2052975" y="176083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8"/>
          <p:cNvCxnSpPr>
            <a:stCxn id="71" idx="2"/>
          </p:cNvCxnSpPr>
          <p:nvPr/>
        </p:nvCxnSpPr>
        <p:spPr>
          <a:xfrm flipH="1" rot="-5400000">
            <a:off x="2028225" y="2418687"/>
            <a:ext cx="4866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8"/>
          <p:cNvCxnSpPr>
            <a:stCxn id="73" idx="2"/>
            <a:endCxn id="75" idx="0"/>
          </p:cNvCxnSpPr>
          <p:nvPr/>
        </p:nvCxnSpPr>
        <p:spPr>
          <a:xfrm rot="5400000">
            <a:off x="1998225" y="3102662"/>
            <a:ext cx="545700" cy="9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038" y="408901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8"/>
          <p:cNvCxnSpPr>
            <a:endCxn id="80" idx="0"/>
          </p:cNvCxnSpPr>
          <p:nvPr/>
        </p:nvCxnSpPr>
        <p:spPr>
          <a:xfrm rot="5400000">
            <a:off x="1999125" y="3815713"/>
            <a:ext cx="545700" cy="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8"/>
          <p:cNvSpPr txBox="1"/>
          <p:nvPr/>
        </p:nvSpPr>
        <p:spPr>
          <a:xfrm>
            <a:off x="2690550" y="399128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Entender la importancia de la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plantilla de texto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en ES6 de JavaScript.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Plantillas de texto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/>
        </p:nvSpPr>
        <p:spPr>
          <a:xfrm>
            <a:off x="475500" y="468275"/>
            <a:ext cx="8193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Plantillas Literales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2" name="Google Shape;412;p55"/>
          <p:cNvSpPr txBox="1"/>
          <p:nvPr/>
        </p:nvSpPr>
        <p:spPr>
          <a:xfrm>
            <a:off x="82290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3" name="Google Shape;413;p55"/>
          <p:cNvSpPr txBox="1"/>
          <p:nvPr/>
        </p:nvSpPr>
        <p:spPr>
          <a:xfrm>
            <a:off x="475650" y="1179275"/>
            <a:ext cx="819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30754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versiones anteriores a ES6, solía emplearse la concatenación para incluir valores de las variables en una cadena de caracteres (string). Esta forma puede ser poco legible ante un gran número de referencias. </a:t>
            </a: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En JS ES6 que solventa esta situación son los template strings.</a:t>
            </a:r>
            <a:endParaRPr b="1"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p55"/>
          <p:cNvSpPr txBox="1"/>
          <p:nvPr/>
        </p:nvSpPr>
        <p:spPr>
          <a:xfrm>
            <a:off x="475500" y="2209325"/>
            <a:ext cx="8222100" cy="238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concatenado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ID :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producto.id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- Producto: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producto.nombre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plantilla 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`ID: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- Producto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$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 valor es idéntico pero la construcción de la plantilla es màs sencilla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(concatenado);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(plantilla);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/>
        </p:nvSpPr>
        <p:spPr>
          <a:xfrm>
            <a:off x="475500" y="468275"/>
            <a:ext cx="8163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Plantillas Literales e innerHTML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0" name="Google Shape;420;p56"/>
          <p:cNvSpPr txBox="1"/>
          <p:nvPr/>
        </p:nvSpPr>
        <p:spPr>
          <a:xfrm>
            <a:off x="82290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1" name="Google Shape;421;p56"/>
          <p:cNvSpPr txBox="1"/>
          <p:nvPr/>
        </p:nvSpPr>
        <p:spPr>
          <a:xfrm>
            <a:off x="475500" y="1179275"/>
            <a:ext cx="822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30754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plantillas son un medio para incluir variables en la estructura HTML de nodos nuevos o existentes ,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modificando el innerHTML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2" name="Google Shape;422;p56"/>
          <p:cNvSpPr txBox="1"/>
          <p:nvPr/>
        </p:nvSpPr>
        <p:spPr>
          <a:xfrm>
            <a:off x="475500" y="1828000"/>
            <a:ext cx="8163600" cy="276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  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//Definimos el innerHTML del elemento con una plantilla de texto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contenedor.innerHTML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`&lt;h3&gt; ID: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15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&lt;p&gt;  Producto: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5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&lt;b&gt; $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&lt;/b&gt;`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//Agregamos el contenedor creado al body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(contenedor);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/>
          <p:nvPr/>
        </p:nvSpPr>
        <p:spPr>
          <a:xfrm>
            <a:off x="534150" y="1261700"/>
            <a:ext cx="7797600" cy="215100"/>
          </a:xfrm>
          <a:prstGeom prst="rect">
            <a:avLst/>
          </a:prstGeom>
          <a:solidFill>
            <a:srgbClr val="EAFF6A"/>
          </a:solidFill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7"/>
          <p:cNvSpPr txBox="1"/>
          <p:nvPr/>
        </p:nvSpPr>
        <p:spPr>
          <a:xfrm>
            <a:off x="475500" y="468275"/>
            <a:ext cx="81639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aplicado: </a:t>
            </a:r>
            <a:endParaRPr b="1" sz="3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elementos desde objetos</a:t>
            </a:r>
            <a:endParaRPr b="1" sz="3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793551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0" name="Google Shape;430;p57"/>
          <p:cNvSpPr txBox="1"/>
          <p:nvPr/>
        </p:nvSpPr>
        <p:spPr>
          <a:xfrm>
            <a:off x="475350" y="1650275"/>
            <a:ext cx="8163900" cy="334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precio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precio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//Definimos el innerHTML del elemento con una plantilla de texto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contenedor.innerHTML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`&lt;h3&gt; ID: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12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&lt;p&gt;  Producto: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2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&lt;b&gt; $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&lt;/b&gt;`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/>
        </p:nvSpPr>
        <p:spPr>
          <a:xfrm>
            <a:off x="475500" y="468275"/>
            <a:ext cx="652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Query Selector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58"/>
          <p:cNvSpPr txBox="1"/>
          <p:nvPr/>
        </p:nvSpPr>
        <p:spPr>
          <a:xfrm>
            <a:off x="6631950" y="2112400"/>
            <a:ext cx="1975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querySelector()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nos permite seleccionar nodos con la misma sintaxis que utilizamos en los selectores de CSS.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58"/>
          <p:cNvSpPr txBox="1"/>
          <p:nvPr/>
        </p:nvSpPr>
        <p:spPr>
          <a:xfrm>
            <a:off x="475500" y="1272400"/>
            <a:ext cx="5993100" cy="331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 class=”texto”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s" sz="13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puedo seleccionar la etiqueta &lt;p&gt; siguiendo la sintaxis de CSS para selectores: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#contenedor p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seleccionar sólo el contenedor por id con #</a:t>
            </a:r>
            <a:endParaRPr sz="13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#contenedor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0FA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 por clase: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.texto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/>
        </p:nvSpPr>
        <p:spPr>
          <a:xfrm>
            <a:off x="475500" y="468275"/>
            <a:ext cx="810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Query Selector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764276" y="2364063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5" name="Google Shape;445;p59"/>
          <p:cNvSpPr txBox="1"/>
          <p:nvPr/>
        </p:nvSpPr>
        <p:spPr>
          <a:xfrm>
            <a:off x="504876" y="1334013"/>
            <a:ext cx="813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19304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 interesante del querySelector es que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también aplica a pseudo-clases de CSS, brindando un nivel más avanzado de precisión:</a:t>
            </a:r>
            <a:endParaRPr sz="1350">
              <a:solidFill>
                <a:schemeClr val="dk1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59"/>
          <p:cNvSpPr txBox="1"/>
          <p:nvPr/>
        </p:nvSpPr>
        <p:spPr>
          <a:xfrm>
            <a:off x="475500" y="2051025"/>
            <a:ext cx="8193000" cy="73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radioChecked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.radio:checked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59"/>
          <p:cNvSpPr txBox="1"/>
          <p:nvPr/>
        </p:nvSpPr>
        <p:spPr>
          <a:xfrm>
            <a:off x="460775" y="3001300"/>
            <a:ext cx="8193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4589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Suponiendo que tengo elementos html radio button y quiero seleccionar sólo aquel que esté en checked, ésto lo puedo lograr muy fácil con querySelector y la pseudo-clase :checked de CSS.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0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Query Selector All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4" name="Google Shape;454;p60"/>
          <p:cNvSpPr txBox="1"/>
          <p:nvPr/>
        </p:nvSpPr>
        <p:spPr>
          <a:xfrm>
            <a:off x="3954500" y="2211625"/>
            <a:ext cx="4368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Query Selector me retorna el primer elemento que coincida con el parámetro de búsqueda, o sea un sólo elemento. Si quiero obtener una colección de elementos puedo utilizar el método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querySelectorAll()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siguiendo el mismo comportamiento.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5" name="Google Shape;455;p60"/>
          <p:cNvPicPr preferRelativeResize="0"/>
          <p:nvPr/>
        </p:nvPicPr>
        <p:blipFill rotWithShape="1">
          <a:blip r:embed="rId3">
            <a:alphaModFix/>
          </a:blip>
          <a:srcRect b="0" l="25212" r="16641" t="0"/>
          <a:stretch/>
        </p:blipFill>
        <p:spPr>
          <a:xfrm>
            <a:off x="475500" y="852375"/>
            <a:ext cx="2923975" cy="3438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61"/>
          <p:cNvSpPr txBox="1"/>
          <p:nvPr/>
        </p:nvSpPr>
        <p:spPr>
          <a:xfrm>
            <a:off x="475500" y="1026650"/>
            <a:ext cx="768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 PRACTICAR LO VISTO!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2" name="Google Shape;462;p61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63" name="Google Shape;463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4" name="Google Shape;464;p61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5" name="Google Shape;4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738" y="2211425"/>
            <a:ext cx="3260525" cy="23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62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471" name="Google Shape;471;p6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2" name="Google Shape;472;p6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62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Segunda</a:t>
            </a: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62"/>
          <p:cNvSpPr txBox="1"/>
          <p:nvPr/>
        </p:nvSpPr>
        <p:spPr>
          <a:xfrm>
            <a:off x="987300" y="3129675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Deberás entregar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estructura del proyecto, las variables de JS necesarias y los objetos de JS</a:t>
            </a: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, correspondientes a la segunda entrega de tu proyecto final.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63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80" name="Google Shape;480;p6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1" name="Google Shape;481;p63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2" name="Google Shape;482;p63"/>
          <p:cNvSpPr txBox="1"/>
          <p:nvPr/>
        </p:nvSpPr>
        <p:spPr>
          <a:xfrm>
            <a:off x="501450" y="1081750"/>
            <a:ext cx="827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Estructura, variables y objetos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3" name="Google Shape;48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5" name="Google Shape;485;p63"/>
          <p:cNvSpPr txBox="1"/>
          <p:nvPr/>
        </p:nvSpPr>
        <p:spPr>
          <a:xfrm>
            <a:off x="4527575" y="1908175"/>
            <a:ext cx="38346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Página HTML y  código fuente en JavaScript. Debe identificar el apellido del alumno/a en el nombre de archivo comprimido por “PreEntrega2+Apellido”.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63"/>
          <p:cNvSpPr txBox="1"/>
          <p:nvPr/>
        </p:nvSpPr>
        <p:spPr>
          <a:xfrm>
            <a:off x="457350" y="1908175"/>
            <a:ext cx="3834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Objetivos generales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Codificar la funcionalidad inicial del simulador.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Identificar el flujo de trabajo del script en términos de captura de entradas ingresadas por el usuario, procesamiento esencial del simulador y notificación de resultados en forma de salida.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6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884625" y="468275"/>
            <a:ext cx="31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CLASE 7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" name="Google Shape;89;p19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>
            <a:off x="2790620" y="1817038"/>
            <a:ext cx="1334100" cy="2775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a </a:t>
            </a: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DOM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475500" y="1790487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2790525" y="1232288"/>
            <a:ext cx="1334100" cy="3810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y cómo funciona?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3" name="Google Shape;93;p19"/>
          <p:cNvCxnSpPr>
            <a:stCxn id="91" idx="3"/>
            <a:endCxn id="92" idx="1"/>
          </p:cNvCxnSpPr>
          <p:nvPr/>
        </p:nvCxnSpPr>
        <p:spPr>
          <a:xfrm flipH="1" rot="10800000">
            <a:off x="1928400" y="1422687"/>
            <a:ext cx="862200" cy="533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4" name="Google Shape;94;p19"/>
          <p:cNvCxnSpPr>
            <a:stCxn id="91" idx="3"/>
            <a:endCxn id="90" idx="1"/>
          </p:cNvCxnSpPr>
          <p:nvPr/>
        </p:nvCxnSpPr>
        <p:spPr>
          <a:xfrm>
            <a:off x="1928400" y="1955787"/>
            <a:ext cx="8622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5" name="Google Shape;95;p19"/>
          <p:cNvSpPr/>
          <p:nvPr/>
        </p:nvSpPr>
        <p:spPr>
          <a:xfrm>
            <a:off x="2790516" y="2298288"/>
            <a:ext cx="1334100" cy="2775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6" name="Google Shape;96;p19"/>
          <p:cNvCxnSpPr>
            <a:stCxn id="91" idx="3"/>
          </p:cNvCxnSpPr>
          <p:nvPr/>
        </p:nvCxnSpPr>
        <p:spPr>
          <a:xfrm>
            <a:off x="1928400" y="1955787"/>
            <a:ext cx="8622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7" name="Google Shape;97;p19"/>
          <p:cNvSpPr/>
          <p:nvPr/>
        </p:nvSpPr>
        <p:spPr>
          <a:xfrm>
            <a:off x="3680850" y="2891688"/>
            <a:ext cx="626100" cy="3306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" name="Google Shape;98;p19"/>
          <p:cNvCxnSpPr>
            <a:stCxn id="95" idx="2"/>
            <a:endCxn id="97" idx="1"/>
          </p:cNvCxnSpPr>
          <p:nvPr/>
        </p:nvCxnSpPr>
        <p:spPr>
          <a:xfrm flipH="1" rot="-5400000">
            <a:off x="3328566" y="2704788"/>
            <a:ext cx="481200" cy="2232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9" name="Google Shape;99;p19"/>
          <p:cNvSpPr/>
          <p:nvPr/>
        </p:nvSpPr>
        <p:spPr>
          <a:xfrm>
            <a:off x="4975425" y="2865150"/>
            <a:ext cx="876000" cy="3810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Métodos</a:t>
            </a: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acceso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4975376" y="2436988"/>
            <a:ext cx="876000" cy="2775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Tipos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1" name="Google Shape;101;p19"/>
          <p:cNvCxnSpPr>
            <a:endCxn id="100" idx="1"/>
          </p:cNvCxnSpPr>
          <p:nvPr/>
        </p:nvCxnSpPr>
        <p:spPr>
          <a:xfrm flipH="1" rot="10800000">
            <a:off x="4306676" y="2575738"/>
            <a:ext cx="6687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2" name="Google Shape;102;p19"/>
          <p:cNvCxnSpPr>
            <a:endCxn id="99" idx="1"/>
          </p:cNvCxnSpPr>
          <p:nvPr/>
        </p:nvCxnSpPr>
        <p:spPr>
          <a:xfrm>
            <a:off x="4306725" y="3055050"/>
            <a:ext cx="668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3" name="Google Shape;103;p19"/>
          <p:cNvSpPr/>
          <p:nvPr/>
        </p:nvSpPr>
        <p:spPr>
          <a:xfrm>
            <a:off x="4975375" y="3399500"/>
            <a:ext cx="876000" cy="3669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Agregar o quitar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4" name="Google Shape;104;p19"/>
          <p:cNvCxnSpPr/>
          <p:nvPr/>
        </p:nvCxnSpPr>
        <p:spPr>
          <a:xfrm>
            <a:off x="4306984" y="3056975"/>
            <a:ext cx="6687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5851597" y="3090971"/>
            <a:ext cx="62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6" name="Google Shape;106;p19"/>
          <p:cNvCxnSpPr/>
          <p:nvPr/>
        </p:nvCxnSpPr>
        <p:spPr>
          <a:xfrm>
            <a:off x="5851603" y="3090981"/>
            <a:ext cx="6261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7" name="Google Shape;107;p19"/>
          <p:cNvSpPr/>
          <p:nvPr/>
        </p:nvSpPr>
        <p:spPr>
          <a:xfrm>
            <a:off x="6472200" y="3271463"/>
            <a:ext cx="2196300" cy="280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getElementsByTagName</a:t>
            </a: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/>
          <p:nvPr/>
        </p:nvCxnSpPr>
        <p:spPr>
          <a:xfrm>
            <a:off x="5851603" y="3090981"/>
            <a:ext cx="6261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9" name="Google Shape;109;p19"/>
          <p:cNvCxnSpPr/>
          <p:nvPr/>
        </p:nvCxnSpPr>
        <p:spPr>
          <a:xfrm flipH="1" rot="10800000">
            <a:off x="5851475" y="2724044"/>
            <a:ext cx="6261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0" name="Google Shape;110;p19"/>
          <p:cNvSpPr/>
          <p:nvPr/>
        </p:nvSpPr>
        <p:spPr>
          <a:xfrm>
            <a:off x="6472050" y="2561713"/>
            <a:ext cx="2196300" cy="280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getElementById</a:t>
            </a: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 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 flipH="1" rot="10800000">
            <a:off x="5851475" y="2724044"/>
            <a:ext cx="6261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2" name="Google Shape;112;p19"/>
          <p:cNvSpPr/>
          <p:nvPr/>
        </p:nvSpPr>
        <p:spPr>
          <a:xfrm>
            <a:off x="6472050" y="2916588"/>
            <a:ext cx="2196300" cy="2808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getElementsByClassName</a:t>
            </a: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475500" y="2821862"/>
            <a:ext cx="1452900" cy="3306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Plantillas Literales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475500" y="3853237"/>
            <a:ext cx="1452900" cy="3306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Selector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475500" y="4261012"/>
            <a:ext cx="1452900" cy="3306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Selector All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" name="Google Shape;116;p19"/>
          <p:cNvCxnSpPr>
            <a:stCxn id="113" idx="0"/>
            <a:endCxn id="91" idx="2"/>
          </p:cNvCxnSpPr>
          <p:nvPr/>
        </p:nvCxnSpPr>
        <p:spPr>
          <a:xfrm rot="10800000">
            <a:off x="1201950" y="2121062"/>
            <a:ext cx="0" cy="70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7" name="Google Shape;117;p19"/>
          <p:cNvCxnSpPr>
            <a:stCxn id="114" idx="0"/>
            <a:endCxn id="113" idx="2"/>
          </p:cNvCxnSpPr>
          <p:nvPr/>
        </p:nvCxnSpPr>
        <p:spPr>
          <a:xfrm rot="10800000">
            <a:off x="1201950" y="3152437"/>
            <a:ext cx="0" cy="70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64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93" name="Google Shape;493;p6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4" name="Google Shape;494;p6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4"/>
          <p:cNvSpPr txBox="1"/>
          <p:nvPr/>
        </p:nvSpPr>
        <p:spPr>
          <a:xfrm>
            <a:off x="501450" y="1081750"/>
            <a:ext cx="834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Estructura, variables y objetos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6" name="Google Shape;49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8" name="Google Shape;498;p64"/>
          <p:cNvSpPr txBox="1"/>
          <p:nvPr/>
        </p:nvSpPr>
        <p:spPr>
          <a:xfrm>
            <a:off x="4527575" y="1908175"/>
            <a:ext cx="3834600" cy="19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Si bien, por el momento solo podemos hacer entradas con prompt() y salidas con alert() o console.log(), es suficiente para empezar a pensar el proceso a simular en términos de entradas, variables, estructuras, funciones, métodos y salidas. Verificar Rúbrica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9" name="Google Shape;499;p64"/>
          <p:cNvSpPr txBox="1"/>
          <p:nvPr/>
        </p:nvSpPr>
        <p:spPr>
          <a:xfrm>
            <a:off x="457350" y="1908175"/>
            <a:ext cx="3834600" cy="25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Objetivos específicos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Capturar entradas mediante prompt().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Declarar variables y objetos necesarios para simular el proceso seleccionado.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funciones y/o métodos para realizar operaciones (suma, resta, concatenación, división, porcentaje, etc).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Efectuar una salida, que es el resultado de los datos procesados, la cual puede hacerse por alert() o console.log().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0" name="Google Shape;500;p6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6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06" name="Google Shape;506;p6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7" name="Google Shape;507;p65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8" name="Google Shape;508;p65"/>
          <p:cNvSpPr txBox="1"/>
          <p:nvPr/>
        </p:nvSpPr>
        <p:spPr>
          <a:xfrm>
            <a:off x="501450" y="1081750"/>
            <a:ext cx="816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Estructura, variables y objetos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9" name="Google Shape;50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65"/>
          <p:cNvSpPr txBox="1"/>
          <p:nvPr/>
        </p:nvSpPr>
        <p:spPr>
          <a:xfrm>
            <a:off x="4527575" y="1908175"/>
            <a:ext cx="38346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Para tener en cuenta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estructura hace referencia a el html y css, correspondientes al armado de la página general, pero que el JS que se evalúa, aún no está interactuando con ella.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2" name="Google Shape;512;p65"/>
          <p:cNvSpPr txBox="1"/>
          <p:nvPr/>
        </p:nvSpPr>
        <p:spPr>
          <a:xfrm>
            <a:off x="457350" y="1908175"/>
            <a:ext cx="3834600" cy="21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Estructura HTML del proyecto.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Variables de JS necesarias.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Funciones esenciales del proceso a simular.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Objetos de JS.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Arrays.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Métodos de búsqueda y filtrado sobre el Array.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3" name="Google Shape;513;p6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66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519" name="Google Shape;519;p6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0" name="Google Shape;520;p66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p6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66"/>
          <p:cNvSpPr txBox="1"/>
          <p:nvPr/>
        </p:nvSpPr>
        <p:spPr>
          <a:xfrm>
            <a:off x="473350" y="1626100"/>
            <a:ext cx="77175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¿Te gustaría comprobar tus conocimientos de la clase?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Acceder a la carpeta “Quizzes” de la camada. 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Ingresar al formulario de la clase.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Pulsar el botón “Invitar”. 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Copiar el enlace.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Compartir el enlace a los alumnos a través del chat.</a:t>
            </a:r>
            <a:endParaRPr sz="24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p66"/>
          <p:cNvSpPr txBox="1"/>
          <p:nvPr/>
        </p:nvSpPr>
        <p:spPr>
          <a:xfrm>
            <a:off x="473350" y="2099125"/>
            <a:ext cx="7169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Te compartimos a través del chat de </a:t>
            </a: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Zoom</a:t>
            </a:r>
            <a:endParaRPr sz="2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el enlace a un breve quiz de tarea.</a:t>
            </a:r>
            <a:endParaRPr sz="2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4" name="Google Shape;534;p68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535" name="Google Shape;535;p68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36" name="Google Shape;536;p68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6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8" name="Google Shape;538;p68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68"/>
          <p:cNvSpPr txBox="1"/>
          <p:nvPr/>
        </p:nvSpPr>
        <p:spPr>
          <a:xfrm>
            <a:off x="457350" y="2068875"/>
            <a:ext cx="3834600" cy="19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Ejemplos interactivos: DOM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Árbol del Modelo de Objetos del Documento (DOM) </a:t>
            </a:r>
            <a:endParaRPr sz="1350" u="sng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Recorriendo el DOM</a:t>
            </a:r>
            <a:endParaRPr sz="1350" u="sng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Propiedades de los nodos</a:t>
            </a:r>
            <a:endParaRPr sz="1350" u="sng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0" name="Google Shape;540;p68"/>
          <p:cNvSpPr txBox="1"/>
          <p:nvPr/>
        </p:nvSpPr>
        <p:spPr>
          <a:xfrm>
            <a:off x="4546475" y="1981350"/>
            <a:ext cx="38346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Documentación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Documentación DOM</a:t>
            </a:r>
            <a:endParaRPr sz="1350" u="sng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9"/>
          <p:cNvSpPr txBox="1"/>
          <p:nvPr/>
        </p:nvSpPr>
        <p:spPr>
          <a:xfrm>
            <a:off x="1339500" y="966750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2109143" y="2776038"/>
            <a:ext cx="4925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DOM: definición y uso.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Árbol de nodos.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Acceder a los elementos, crear y eliminar nodos.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0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72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1461300" y="697800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¡Vamos a la clase!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19911" l="0" r="0" t="4810"/>
          <a:stretch/>
        </p:blipFill>
        <p:spPr>
          <a:xfrm>
            <a:off x="2438800" y="1596823"/>
            <a:ext cx="4266400" cy="24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/>
        </p:nvSpPr>
        <p:spPr>
          <a:xfrm>
            <a:off x="1461288" y="1371150"/>
            <a:ext cx="622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¿Qué es el Modelo de objetos del documento (DOM) y cómo funciona?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4684650" y="468275"/>
            <a:ext cx="3983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DOM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(Document Object Model)</a:t>
            </a:r>
            <a:endParaRPr b="1" sz="2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4684650" y="1760675"/>
            <a:ext cx="3983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Modelo de Objetos del Documento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(DOM) es una estructura de objetos generada por el navegador, la cual representa la página HTML actual.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 JavaScript la empleamos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para acceder y modificar de forma dinámica elementos de la interfaz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decir que, por ejemplo, desde JavaScript podemos modificar el texto contenido de una etiqueta &lt;h1&gt;.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5865" r="5269" t="0"/>
          <a:stretch/>
        </p:blipFill>
        <p:spPr>
          <a:xfrm>
            <a:off x="0" y="0"/>
            <a:ext cx="45176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/>
        </p:nvSpPr>
        <p:spPr>
          <a:xfrm>
            <a:off x="473350" y="468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funciona?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estructura de un documento HTML son las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etiquetas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En el Modelo de Objetos del Documento (DOM), cada etiqueta HTML es un objeto, al que podemos llamar </a:t>
            </a: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nodo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etiquetas anidadas son llamadas “nodos hijos” de la etiqueta “nodo padre” que las contiene.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